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不复习</c:v>
                </c:pt>
              </c:strCache>
            </c:strRef>
          </c:tx>
          <c:spPr>
            <a:solidFill>
              <a:srgbClr val="AAB8B5"/>
            </a:solidFill>
            <a:ln w="31750" cap="flat">
              <a:solidFill>
                <a:srgbClr val="AAB8B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AAB8B5"/>
              </a:solidFill>
              <a:ln w="9525" cap="flat">
                <a:solidFill>
                  <a:srgbClr val="AAB8B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当天</c:v>
                  </c:pt>
                  <c:pt idx="1">
                    <c:v>第2天</c:v>
                  </c:pt>
                  <c:pt idx="2">
                    <c:v>第4天</c:v>
                  </c:pt>
                  <c:pt idx="3">
                    <c:v>第7天</c:v>
                  </c:pt>
                  <c:pt idx="4">
                    <c:v>第15天</c:v>
                  </c:pt>
                  <c:pt idx="5">
                    <c:v>第30天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33</c:v>
                </c:pt>
                <c:pt idx="2">
                  <c:v>28</c:v>
                </c:pt>
                <c:pt idx="3">
                  <c:v>25</c:v>
                </c:pt>
                <c:pt idx="4">
                  <c:v>22</c:v>
                </c:pt>
                <c:pt idx="5">
                  <c:v>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按周期复习</c:v>
                </c:pt>
              </c:strCache>
            </c:strRef>
          </c:tx>
          <c:spPr>
            <a:solidFill>
              <a:srgbClr val="15857A"/>
            </a:solidFill>
            <a:ln w="31750" cap="flat">
              <a:solidFill>
                <a:srgbClr val="1585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5857A"/>
              </a:solidFill>
              <a:ln w="9525" cap="flat">
                <a:solidFill>
                  <a:srgbClr val="1585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当天</c:v>
                  </c:pt>
                  <c:pt idx="1">
                    <c:v>第2天</c:v>
                  </c:pt>
                  <c:pt idx="2">
                    <c:v>第4天</c:v>
                  </c:pt>
                  <c:pt idx="3">
                    <c:v>第7天</c:v>
                  </c:pt>
                  <c:pt idx="4">
                    <c:v>第15天</c:v>
                  </c:pt>
                  <c:pt idx="5">
                    <c:v>第30天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95</c:v>
                </c:pt>
                <c:pt idx="2">
                  <c:v>96</c:v>
                </c:pt>
                <c:pt idx="3">
                  <c:v>97</c:v>
                </c:pt>
                <c:pt idx="4">
                  <c:v>98</c:v>
                </c:pt>
                <c:pt idx="5">
                  <c:v>93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C7A77"/>
                </a:solidFill>
                <a:latin typeface="Microsoft YaHe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6EEEC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>
                    <a:solidFill>
                      <a:srgbClr val="6C7A77"/>
                    </a:solidFill>
                    <a:latin typeface="Microsoft YaHei"/>
                  </a:defRPr>
                </a:pPr>
                <a:r>
                  <a:rPr sz="1200" b="0" i="0" u="none" strike="noStrike">
                    <a:solidFill>
                      <a:srgbClr val="6C7A77"/>
                    </a:solidFill>
                    <a:latin typeface="Microsoft YaHei"/>
                  </a:rPr>
                  <a:t>记忆保持率（%）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C7A77"/>
                </a:solidFill>
                <a:latin typeface="Microsoft YaHe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2E3A38"/>
              </a:solidFill>
              <a:latin typeface="Microsoft YaHei"/>
              <a:cs typeface="Microsoft YaHei"/>
            </a:defRPr>
          </a:pPr>
          <a:endParaRPr lang="en-US"/>
        </a:p>
      </c:txPr>
    </c:legend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开场（约1分钟）：一句话定位——12周、每天15分钟、从方法入手的英语提升方案。告诉家长今天讲清三件事：孩子为什么学不好、课程怎么做、家长怎么配合。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共情页（约1分钟）：请家长对号入座三大痛点，强调核心观点——不是孩子不努力，是缺少符合记忆规律的方法。为下一页方法论做铺垫。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理念页（约2分钟）：沿箭头讲五个环节——记住、牢记、会用、敢说、提分，缺一不可。重点展开三大原则，特别是输出倒逼输入：说出口的单词才是真正掌握的单词。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结构页（约2分钟）：六个模块各解决一个具体问题，环环相扣。右侧数字是12周后的平均预期成果，提醒家长孩子之间存在个体差异，看趋势不看单次。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演示页（约2分钟）：现场把 c-a-t 三拍拼读一遍，让家长体会见词能读。强调自然拼读是整套方法的地基，前两周看似简单，实则最关键。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重点页（约2分钟）：先讲遗忘规律——忘记是正常的，先快后慢；再讲五轮复习把每次复习都踩在遗忘之前。落点：每天只需15分钟，家长完全坚持得住。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演示页（约1.5分钟）：用一位现场家长或孩子的名字演示造句三步法，句子逐步变长。提醒家长课堂原则：先夸敢写，再轻改小错。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口语页（约1.5分钟）：强调跟读跟原音、不跟家长（多数家长发音不标准）。请家长每天睡前配合三句话打卡并录音，一个月后回放见证进步。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提分页（约1.5分钟）：讲清能力如何变成分数——每个题型都有具体抓手。落点在错题本三栏法：考前只复习错题本，性价比最高。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家长页（约2分钟，全场最关心）：每天15分钟三步走+配套Excel自动排程。家长只做两件事：每周日录入新词、每天按表陪伴。原则：固定时间、只鼓励不批评、让孩子当小老师。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评估页（约1.5分钟）：周周有小测、月月有展示、期初期末对比。强调积分只和自己比、不和别人比；星星兑换的奖励由各家庭自定。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收尾（约1分钟）：请家长记住一句话——好方法乘好习惯乘每天一小步。预告课后发放配套资料：教师手册、学员练习册、复习计划表和核心词汇300词，答疑环节开始。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54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89720" y="1051560"/>
            <a:ext cx="77724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9189720" y="103327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10104120" y="1600200"/>
            <a:ext cx="777240" cy="777240"/>
          </a:xfrm>
          <a:prstGeom prst="roundRect">
            <a:avLst>
              <a:gd name="adj" fmla="val 14118"/>
            </a:avLst>
          </a:prstGeom>
          <a:solidFill>
            <a:srgbClr val="FFFFFF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0104120" y="15819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9189720" y="2514600"/>
            <a:ext cx="777240" cy="777240"/>
          </a:xfrm>
          <a:prstGeom prst="roundRect">
            <a:avLst>
              <a:gd name="adj" fmla="val 14118"/>
            </a:avLst>
          </a:prstGeom>
          <a:solidFill>
            <a:srgbClr val="FF6A3B"/>
          </a:solidFill>
          <a:ln/>
        </p:spPr>
      </p:sp>
      <p:sp>
        <p:nvSpPr>
          <p:cNvPr id="7" name="Text 5"/>
          <p:cNvSpPr/>
          <p:nvPr/>
        </p:nvSpPr>
        <p:spPr>
          <a:xfrm>
            <a:off x="9189720" y="2496312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548640" y="1417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PRIMARY ENGLISH COURSE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1828800"/>
            <a:ext cx="8412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小学生英语提升课程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548640" y="2971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FE6E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记单词 · 背单词 · 会应用 · 敢开口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48640" y="3520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9DBF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一套符合记忆规律、循序渐进的 12 周英语提升方案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434840"/>
            <a:ext cx="1828800" cy="47548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7FA8A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443484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周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2651760" y="4434840"/>
            <a:ext cx="1828800" cy="47548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7FA8A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51760" y="443484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24 课时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754880" y="4434840"/>
            <a:ext cx="2377440" cy="475488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7FA8A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54880" y="4434840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 15 分钟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DBF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适用对象：小学三至六年级 · 零基础及基础薄弱学生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· 为什么孩子学不好英语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孩子学英语的三大痛点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48640" y="12984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不是孩子不努力，而是缺少一套符合记忆规律的方法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93776" y="1874520"/>
            <a:ext cx="3520440" cy="3291840"/>
          </a:xfrm>
          <a:prstGeom prst="roundRect">
            <a:avLst>
              <a:gd name="adj" fmla="val 2500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13816" y="214884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813816" y="310896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单词记不住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13816" y="36576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今天抄、明天忘，听写前突击、考完就还回来，越学越挫败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34256" y="1874520"/>
            <a:ext cx="3520440" cy="3291840"/>
          </a:xfrm>
          <a:prstGeom prst="roundRect">
            <a:avLst>
              <a:gd name="adj" fmla="val 2500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54296" y="214884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5000" dirty="0"/>
          </a:p>
        </p:txBody>
      </p:sp>
      <p:sp>
        <p:nvSpPr>
          <p:cNvPr id="11" name="Text 9"/>
          <p:cNvSpPr/>
          <p:nvPr/>
        </p:nvSpPr>
        <p:spPr>
          <a:xfrm>
            <a:off x="4654296" y="310896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学了不会用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54296" y="36576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单词都认识，一到造句、写作和考试就发懵，只会认不会用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74736" y="1874520"/>
            <a:ext cx="3520440" cy="3291840"/>
          </a:xfrm>
          <a:prstGeom prst="roundRect">
            <a:avLst>
              <a:gd name="adj" fmla="val 2500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494776" y="2148840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5000" dirty="0"/>
          </a:p>
        </p:txBody>
      </p:sp>
      <p:sp>
        <p:nvSpPr>
          <p:cNvPr id="15" name="Text 13"/>
          <p:cNvSpPr/>
          <p:nvPr/>
        </p:nvSpPr>
        <p:spPr>
          <a:xfrm>
            <a:off x="8494776" y="3108960"/>
            <a:ext cx="2880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不敢开口说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494776" y="365760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课堂上会跟读，让他完整说一句就涨红了脸，越不说越不敢说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48640" y="580644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本课程的答案：把“怎么记、怎么复习、怎么用、怎么开口”变成一套可执行的方法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· 课程设计理念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一条完整的闭环：从记住到提分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874520" cy="1600200"/>
          </a:xfrm>
          <a:prstGeom prst="roundRect">
            <a:avLst>
              <a:gd name="adj" fmla="val 5143"/>
            </a:avLst>
          </a:prstGeom>
          <a:solidFill>
            <a:srgbClr val="EAF4F2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02996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31520" y="254203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自然拼读</a:t>
            </a:r>
            <a:endParaRPr lang="en-US" sz="13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联想记忆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87752" y="2628900"/>
            <a:ext cx="237744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898648" y="1828800"/>
            <a:ext cx="1874520" cy="1600200"/>
          </a:xfrm>
          <a:prstGeom prst="roundRect">
            <a:avLst>
              <a:gd name="adj" fmla="val 5143"/>
            </a:avLst>
          </a:prstGeom>
          <a:solidFill>
            <a:srgbClr val="EAF4F2"/>
          </a:solidFill>
          <a:ln/>
        </p:spPr>
      </p:sp>
      <p:sp>
        <p:nvSpPr>
          <p:cNvPr id="9" name="Text 7"/>
          <p:cNvSpPr/>
          <p:nvPr/>
        </p:nvSpPr>
        <p:spPr>
          <a:xfrm>
            <a:off x="2898648" y="202996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牢记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990088" y="254203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艾宾浩斯</a:t>
            </a:r>
            <a:endParaRPr lang="en-US" sz="13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五轮复习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846320" y="2628900"/>
            <a:ext cx="237744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5157216" y="1828800"/>
            <a:ext cx="1874520" cy="1600200"/>
          </a:xfrm>
          <a:prstGeom prst="roundRect">
            <a:avLst>
              <a:gd name="adj" fmla="val 5143"/>
            </a:avLst>
          </a:prstGeom>
          <a:solidFill>
            <a:srgbClr val="EAF4F2"/>
          </a:solidFill>
          <a:ln/>
        </p:spPr>
      </p:sp>
      <p:sp>
        <p:nvSpPr>
          <p:cNvPr id="13" name="Text 11"/>
          <p:cNvSpPr/>
          <p:nvPr/>
        </p:nvSpPr>
        <p:spPr>
          <a:xfrm>
            <a:off x="5157216" y="202996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会用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248656" y="254203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造句三步法</a:t>
            </a:r>
            <a:endParaRPr lang="en-US" sz="13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情景写作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104888" y="2628900"/>
            <a:ext cx="237744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415784" y="1828800"/>
            <a:ext cx="1874520" cy="1600200"/>
          </a:xfrm>
          <a:prstGeom prst="roundRect">
            <a:avLst>
              <a:gd name="adj" fmla="val 5143"/>
            </a:avLst>
          </a:prstGeom>
          <a:solidFill>
            <a:srgbClr val="EAF4F2"/>
          </a:solidFill>
          <a:ln/>
        </p:spPr>
      </p:sp>
      <p:sp>
        <p:nvSpPr>
          <p:cNvPr id="17" name="Text 15"/>
          <p:cNvSpPr/>
          <p:nvPr/>
        </p:nvSpPr>
        <p:spPr>
          <a:xfrm>
            <a:off x="7415784" y="202996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敢说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07224" y="254203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跟读模仿</a:t>
            </a:r>
            <a:endParaRPr lang="en-US" sz="13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角色扮演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363456" y="2628900"/>
            <a:ext cx="237744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9674352" y="1828800"/>
            <a:ext cx="1874520" cy="1600200"/>
          </a:xfrm>
          <a:prstGeom prst="roundRect">
            <a:avLst>
              <a:gd name="adj" fmla="val 5143"/>
            </a:avLst>
          </a:prstGeom>
          <a:solidFill>
            <a:srgbClr val="15857A"/>
          </a:solidFill>
          <a:ln/>
        </p:spPr>
      </p:sp>
      <p:sp>
        <p:nvSpPr>
          <p:cNvPr id="21" name="Text 19"/>
          <p:cNvSpPr/>
          <p:nvPr/>
        </p:nvSpPr>
        <p:spPr>
          <a:xfrm>
            <a:off x="9674352" y="2029968"/>
            <a:ext cx="1874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提分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765792" y="2542032"/>
            <a:ext cx="1691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ED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四大题型</a:t>
            </a:r>
            <a:endParaRPr lang="en-US" sz="1300" dirty="0"/>
          </a:p>
          <a:p>
            <a:pPr algn="ctr"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D7EDE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答题技巧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70916" y="4160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方法先于努力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470916" y="4572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先教“怎么记”，再谈“记多少”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311396" y="4160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复习先于新知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4311396" y="4572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每次复习都踩在遗忘发生之前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151876" y="4160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输出倒逼输入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8151876" y="4572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说出口的单词才是真正掌握的单词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48640" y="580644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课后复习以“每天 15 分钟”轻量任务落地，家长按打卡表陪伴执行即可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· 课程结构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六大模块 · 12 周 · 24 课时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4FAF9"/>
          </a:solidFill>
          <a:ln/>
        </p:spPr>
      </p:sp>
      <p:sp>
        <p:nvSpPr>
          <p:cNvPr id="5" name="Shape 3"/>
          <p:cNvSpPr/>
          <p:nvPr/>
        </p:nvSpPr>
        <p:spPr>
          <a:xfrm>
            <a:off x="658368" y="1719072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719072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模块一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1691640" y="164592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自然拼读取词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3520440" y="1645920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617720" y="164592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见词能读、听音能写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2313432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658368" y="2432304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12" name="Text 10"/>
          <p:cNvSpPr/>
          <p:nvPr/>
        </p:nvSpPr>
        <p:spPr>
          <a:xfrm>
            <a:off x="658368" y="2432304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模块二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691640" y="2359152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趣味记单词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520440" y="2359152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第3–4周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617720" y="2359152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分类 · 联想 · 词卡 · 五感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3026664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4FAF9"/>
          </a:solidFill>
          <a:ln/>
        </p:spPr>
      </p:sp>
      <p:sp>
        <p:nvSpPr>
          <p:cNvPr id="17" name="Shape 15"/>
          <p:cNvSpPr/>
          <p:nvPr/>
        </p:nvSpPr>
        <p:spPr>
          <a:xfrm>
            <a:off x="658368" y="3145536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3145536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模块三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691640" y="3072384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科学背单词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3520440" y="3072384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第5–6周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617720" y="3072384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艾宾浩斯五轮复习法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48640" y="3739896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658368" y="3858768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24" name="Text 22"/>
          <p:cNvSpPr/>
          <p:nvPr/>
        </p:nvSpPr>
        <p:spPr>
          <a:xfrm>
            <a:off x="658368" y="3858768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模块四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1691640" y="3785616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单词应用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3520440" y="3785616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第7–9周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4617720" y="3785616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造句 · 情景 · 小写作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4453128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4FAF9"/>
          </a:solidFill>
          <a:ln/>
        </p:spPr>
      </p:sp>
      <p:sp>
        <p:nvSpPr>
          <p:cNvPr id="29" name="Shape 27"/>
          <p:cNvSpPr/>
          <p:nvPr/>
        </p:nvSpPr>
        <p:spPr>
          <a:xfrm>
            <a:off x="658368" y="4572000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30" name="Text 28"/>
          <p:cNvSpPr/>
          <p:nvPr/>
        </p:nvSpPr>
        <p:spPr>
          <a:xfrm>
            <a:off x="658368" y="4572000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模块五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1691640" y="4498848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口语提升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3520440" y="4498848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第10–11周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4617720" y="449884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跟读 · 对话 · 角色扮演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48640" y="5166360"/>
            <a:ext cx="649224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</p:spPr>
      </p:sp>
      <p:sp>
        <p:nvSpPr>
          <p:cNvPr id="35" name="Shape 33"/>
          <p:cNvSpPr/>
          <p:nvPr/>
        </p:nvSpPr>
        <p:spPr>
          <a:xfrm>
            <a:off x="658368" y="5285232"/>
            <a:ext cx="868680" cy="411480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36" name="Text 34"/>
          <p:cNvSpPr/>
          <p:nvPr/>
        </p:nvSpPr>
        <p:spPr>
          <a:xfrm>
            <a:off x="658368" y="5285232"/>
            <a:ext cx="868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模块六</a:t>
            </a:r>
            <a:endParaRPr lang="en-US" sz="1150" dirty="0"/>
          </a:p>
        </p:txBody>
      </p:sp>
      <p:sp>
        <p:nvSpPr>
          <p:cNvPr id="37" name="Text 35"/>
          <p:cNvSpPr/>
          <p:nvPr/>
        </p:nvSpPr>
        <p:spPr>
          <a:xfrm>
            <a:off x="1691640" y="5212080"/>
            <a:ext cx="1783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应试提分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3520440" y="5212080"/>
            <a:ext cx="1051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第12周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4617720" y="5212080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听力 · 词汇 · 阅读 · 写作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7635240" y="1600200"/>
            <a:ext cx="3977640" cy="4434840"/>
          </a:xfrm>
          <a:prstGeom prst="roundRect">
            <a:avLst>
              <a:gd name="adj" fmla="val 2069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7955280" y="18288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</a:t>
            </a:r>
            <a:endParaRPr lang="en-US" sz="4000" dirty="0"/>
          </a:p>
        </p:txBody>
      </p:sp>
      <p:sp>
        <p:nvSpPr>
          <p:cNvPr id="42" name="Text 40"/>
          <p:cNvSpPr/>
          <p:nvPr/>
        </p:nvSpPr>
        <p:spPr>
          <a:xfrm>
            <a:off x="9555480" y="1956816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累计掌握核心词汇（个）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7955280" y="2907792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</a:t>
            </a:r>
            <a:endParaRPr lang="en-US" sz="4000" dirty="0"/>
          </a:p>
        </p:txBody>
      </p:sp>
      <p:sp>
        <p:nvSpPr>
          <p:cNvPr id="44" name="Text 42"/>
          <p:cNvSpPr/>
          <p:nvPr/>
        </p:nvSpPr>
        <p:spPr>
          <a:xfrm>
            <a:off x="9555480" y="3035808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掌握日常口语句（句）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7955280" y="3986784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4000" dirty="0"/>
          </a:p>
        </p:txBody>
      </p:sp>
      <p:sp>
        <p:nvSpPr>
          <p:cNvPr id="46" name="Text 44"/>
          <p:cNvSpPr/>
          <p:nvPr/>
        </p:nvSpPr>
        <p:spPr>
          <a:xfrm>
            <a:off x="9555480" y="41148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能完成对话的生活场景（个）</a:t>
            </a:r>
            <a:endParaRPr lang="en-US" sz="1300" dirty="0"/>
          </a:p>
        </p:txBody>
      </p:sp>
      <p:sp>
        <p:nvSpPr>
          <p:cNvPr id="47" name="Text 45"/>
          <p:cNvSpPr/>
          <p:nvPr/>
        </p:nvSpPr>
        <p:spPr>
          <a:xfrm>
            <a:off x="7955280" y="5065776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85%</a:t>
            </a:r>
            <a:endParaRPr lang="en-US" sz="4000" dirty="0"/>
          </a:p>
        </p:txBody>
      </p:sp>
      <p:sp>
        <p:nvSpPr>
          <p:cNvPr id="48" name="Text 46"/>
          <p:cNvSpPr/>
          <p:nvPr/>
        </p:nvSpPr>
        <p:spPr>
          <a:xfrm>
            <a:off x="9555480" y="5193792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单词听写正确率目标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7635240" y="6172200"/>
            <a:ext cx="3977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每次课 40 分钟 · 每周 2 次 · 附 12 周详细进度表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1 · 记单词从拼读开始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自然拼读：让单词从“背字母”变成“拼声音”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15857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1051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463040" y="1828800"/>
            <a:ext cx="228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691640" y="182880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15857A"/>
          </a:solidFill>
          <a:ln/>
        </p:spPr>
      </p:sp>
      <p:sp>
        <p:nvSpPr>
          <p:cNvPr id="8" name="Text 6"/>
          <p:cNvSpPr/>
          <p:nvPr/>
        </p:nvSpPr>
        <p:spPr>
          <a:xfrm>
            <a:off x="1691640" y="181051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2606040" y="1828800"/>
            <a:ext cx="228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+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2834640" y="182880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15857A"/>
          </a:solidFill>
          <a:ln/>
        </p:spPr>
      </p:sp>
      <p:sp>
        <p:nvSpPr>
          <p:cNvPr id="11" name="Text 9"/>
          <p:cNvSpPr/>
          <p:nvPr/>
        </p:nvSpPr>
        <p:spPr>
          <a:xfrm>
            <a:off x="2834640" y="181051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4069080" y="2286000"/>
            <a:ext cx="685800" cy="0"/>
          </a:xfrm>
          <a:prstGeom prst="line">
            <a:avLst/>
          </a:prstGeom>
          <a:noFill/>
          <a:ln w="38100">
            <a:solidFill>
              <a:srgbClr val="FF6A3B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4937760" y="1755648"/>
            <a:ext cx="1691640" cy="1060704"/>
          </a:xfrm>
          <a:prstGeom prst="roundRect">
            <a:avLst>
              <a:gd name="adj" fmla="val 7759"/>
            </a:avLst>
          </a:prstGeom>
          <a:solidFill>
            <a:srgbClr val="FFF1EA"/>
          </a:solidFill>
          <a:ln w="19050">
            <a:solidFill>
              <a:srgbClr val="FF6A3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37760" y="1755648"/>
            <a:ext cx="16916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cat  猫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548640" y="315468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听到 dog 就能写出 d-o-g —— 这就是“听音能写、见词能读”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93776" y="3931920"/>
            <a:ext cx="35204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68096" y="416052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第1步 · 字母音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68096" y="4645152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26个字母的基础音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区分字母名与字母音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4334256" y="3931920"/>
            <a:ext cx="35204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608576" y="416052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第2步 · CVC拼读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4608576" y="4645152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c-a-t 三拍连读法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拼读起步词库 50 个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174736" y="3931920"/>
            <a:ext cx="35204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449056" y="416052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第3步 · 字母组合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8449056" y="4645152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 / ch / ee / oo / ai</a:t>
            </a:r>
            <a:endParaRPr lang="en-US" sz="135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拼读范围迅速扩大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2–3 · 解决“背了就忘”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科学背单词：把复习安排在遗忘之前</a:t>
            </a:r>
            <a:endParaRPr lang="en-US" sz="31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00200"/>
          <a:ext cx="6537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7452360" y="1600200"/>
            <a:ext cx="4160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五轮复习周期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452360" y="210312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7" name="Text 4"/>
          <p:cNvSpPr/>
          <p:nvPr/>
        </p:nvSpPr>
        <p:spPr>
          <a:xfrm>
            <a:off x="7452360" y="210312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第1轮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8458200" y="2084832"/>
            <a:ext cx="3154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当天晚上 · 看卡读词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452360" y="2816352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10" name="Text 7"/>
          <p:cNvSpPr/>
          <p:nvPr/>
        </p:nvSpPr>
        <p:spPr>
          <a:xfrm>
            <a:off x="7452360" y="281635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第2轮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458200" y="2798064"/>
            <a:ext cx="3154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第2天 · 家长听写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7452360" y="3529584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13" name="Text 10"/>
          <p:cNvSpPr/>
          <p:nvPr/>
        </p:nvSpPr>
        <p:spPr>
          <a:xfrm>
            <a:off x="7452360" y="3529584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第3轮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458200" y="3511296"/>
            <a:ext cx="3154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第4天 · 自测圈错词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7452360" y="4242816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15857A"/>
          </a:solidFill>
          <a:ln/>
        </p:spPr>
      </p:sp>
      <p:sp>
        <p:nvSpPr>
          <p:cNvPr id="16" name="Text 13"/>
          <p:cNvSpPr/>
          <p:nvPr/>
        </p:nvSpPr>
        <p:spPr>
          <a:xfrm>
            <a:off x="7452360" y="4242816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第4轮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458200" y="4224528"/>
            <a:ext cx="3154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第7天 · 只攻不会的词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7452360" y="4956048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FF6A3B"/>
          </a:solidFill>
          <a:ln/>
        </p:spPr>
      </p:sp>
      <p:sp>
        <p:nvSpPr>
          <p:cNvPr id="19" name="Text 16"/>
          <p:cNvSpPr/>
          <p:nvPr/>
        </p:nvSpPr>
        <p:spPr>
          <a:xfrm>
            <a:off x="7452360" y="4956048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第5轮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8458200" y="4937760"/>
            <a:ext cx="3154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第15天 · 混合听写闯关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7452360" y="580644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每天只需 15 分钟：5分钟新词 + 5分钟复习 + 5分钟跟读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548640" y="630936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注：曲线依据艾宾浩斯遗忘曲线研究绘制，数值为示意。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4 · 从“认识”到“会用”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造句三步法：任何单词都能说出完整句子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310896" y="1828800"/>
            <a:ext cx="3520440" cy="2377440"/>
          </a:xfrm>
          <a:prstGeom prst="roundRect">
            <a:avLst>
              <a:gd name="adj" fmla="val 3462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85216" y="20574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找“谁”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85216" y="26060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 like apples.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85216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主语：I / My mom / The cat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904488" y="3017520"/>
            <a:ext cx="356616" cy="0"/>
          </a:xfrm>
          <a:prstGeom prst="line">
            <a:avLst/>
          </a:prstGeom>
          <a:noFill/>
          <a:ln w="31750">
            <a:solidFill>
              <a:srgbClr val="FF6A3B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4334256" y="1828800"/>
            <a:ext cx="3520440" cy="2377440"/>
          </a:xfrm>
          <a:prstGeom prst="roundRect">
            <a:avLst>
              <a:gd name="adj" fmla="val 3462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20574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加“做什么”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08576" y="26060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 like red apples.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608576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动词：have / like / play / is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927848" y="3017520"/>
            <a:ext cx="356616" cy="0"/>
          </a:xfrm>
          <a:prstGeom prst="line">
            <a:avLst/>
          </a:prstGeom>
          <a:noFill/>
          <a:ln w="31750">
            <a:solidFill>
              <a:srgbClr val="FF6A3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357616" y="1828800"/>
            <a:ext cx="3520440" cy="2377440"/>
          </a:xfrm>
          <a:prstGeom prst="roundRect">
            <a:avLst>
              <a:gd name="adj" fmla="val 3462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31936" y="205740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补“细节”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31936" y="26060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 like red apples very much.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631936" y="35204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颜色 · 大小 · 时间 · 地点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48640" y="4709160"/>
            <a:ext cx="11091672" cy="1234440"/>
          </a:xfrm>
          <a:prstGeom prst="roundRect">
            <a:avLst>
              <a:gd name="adj" fmla="val 6667"/>
            </a:avLst>
          </a:prstGeom>
          <a:solidFill>
            <a:srgbClr val="EAF4F2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48920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课堂玩法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914400" y="5230368"/>
            <a:ext cx="103601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全班接龙造句：给一个单词，每人接一句、句子越接越长；配套四大生活场景（学校 / 家庭 / 购物 / 饮食），学完就能演。第 9 周完成第一篇五句话英文小作文《My Family》。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5 · 从“会读”到“敢说”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口语提升：每天开口，把英语说出来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15857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733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325880" y="173736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听原音 1–2 遍，注意语音语调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15857A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5420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25880" y="260604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逐句跟读模仿，跟原音不跟家长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566928" cy="566928"/>
          </a:xfrm>
          <a:prstGeom prst="roundRect">
            <a:avLst>
              <a:gd name="adj" fmla="val 19355"/>
            </a:avLst>
          </a:prstGeom>
          <a:solidFill>
            <a:srgbClr val="15857A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4107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325880" y="347472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脱稿大声读，录音打卡留记录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5257800" cy="1371600"/>
          </a:xfrm>
          <a:prstGeom prst="roundRect">
            <a:avLst>
              <a:gd name="adj" fmla="val 6000"/>
            </a:avLst>
          </a:prstGeom>
          <a:solidFill>
            <a:srgbClr val="EAF4F2"/>
          </a:solidFill>
          <a:ln/>
        </p:spPr>
      </p:sp>
      <p:sp>
        <p:nvSpPr>
          <p:cNvPr id="14" name="Text 12"/>
          <p:cNvSpPr/>
          <p:nvPr/>
        </p:nvSpPr>
        <p:spPr>
          <a:xfrm>
            <a:off x="868680" y="4617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每日口语打卡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68680" y="4956048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睡前用英语说三句话：今天吃了什么、心情怎么样、天气如何。跟读用配套原音音频，家长录音存档见证进步。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263640" y="164592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角色扮演 · 超市购物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63640" y="2148840"/>
            <a:ext cx="4023360" cy="658368"/>
          </a:xfrm>
          <a:prstGeom prst="roundRect">
            <a:avLst>
              <a:gd name="adj" fmla="val 19444"/>
            </a:avLst>
          </a:prstGeom>
          <a:solidFill>
            <a:srgbClr val="EAF4F2"/>
          </a:solidFill>
          <a:ln/>
        </p:spPr>
      </p:sp>
      <p:sp>
        <p:nvSpPr>
          <p:cNvPr id="18" name="Text 16"/>
          <p:cNvSpPr/>
          <p:nvPr/>
        </p:nvSpPr>
        <p:spPr>
          <a:xfrm>
            <a:off x="6492240" y="2185416"/>
            <a:ext cx="3566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Hello! Can I help you?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263640" y="2825496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店员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543800" y="3044952"/>
            <a:ext cx="4023360" cy="658368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 w="12700">
            <a:solidFill>
              <a:srgbClr val="15857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0" y="3081528"/>
            <a:ext cx="3566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Yes, please. I want a pencil.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263640" y="372160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263640" y="3941064"/>
            <a:ext cx="4023360" cy="658368"/>
          </a:xfrm>
          <a:prstGeom prst="roundRect">
            <a:avLst>
              <a:gd name="adj" fmla="val 19444"/>
            </a:avLst>
          </a:prstGeom>
          <a:solidFill>
            <a:srgbClr val="EAF4F2"/>
          </a:solidFill>
          <a:ln/>
        </p:spPr>
      </p:sp>
      <p:sp>
        <p:nvSpPr>
          <p:cNvPr id="24" name="Text 22"/>
          <p:cNvSpPr/>
          <p:nvPr/>
        </p:nvSpPr>
        <p:spPr>
          <a:xfrm>
            <a:off x="6492240" y="3977640"/>
            <a:ext cx="3566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Here you are. It is two yuan.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6263640" y="4617720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店员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543800" y="4837176"/>
            <a:ext cx="4023360" cy="658368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 w="12700">
            <a:solidFill>
              <a:srgbClr val="15857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72400" y="4873752"/>
            <a:ext cx="35661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 you! How much is the eraser?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263640" y="5513832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孩子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263640" y="589788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四大剧本：购物 · 看病 · 问路 · 生日会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MODULE 6 · 把能力变成分数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应试提分：四大题型，各有抓手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810512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15857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792224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63040" y="1755648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听力 · 抓关键词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480560" y="1755648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发卷先读题圈关键词；带题听音抓时间、数字、地点；一遍泛听、一遍精听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1463040" y="2788920"/>
            <a:ext cx="9966960" cy="0"/>
          </a:xfrm>
          <a:prstGeom prst="line">
            <a:avLst/>
          </a:prstGeom>
          <a:noFill/>
          <a:ln w="9525">
            <a:solidFill>
              <a:srgbClr val="D8E4E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944368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15857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9260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词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463040" y="2889504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词汇语法 · 定时态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480560" y="2889504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看时间词定时态（yesterday→过去式 / now→进行时）；看主语定形式；先排除再比较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1463040" y="3922776"/>
            <a:ext cx="9966960" cy="0"/>
          </a:xfrm>
          <a:prstGeom prst="line">
            <a:avLst/>
          </a:prstGeom>
          <a:noFill/>
          <a:ln w="9525">
            <a:solidFill>
              <a:srgbClr val="D8E4E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" y="4078224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15857A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405993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读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463040" y="402336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阅读 · 找读法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480560" y="402336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先读题再回原文找关键词；生词直接跳过；答案依据句画出来方便检查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463040" y="5056632"/>
            <a:ext cx="9966960" cy="0"/>
          </a:xfrm>
          <a:prstGeom prst="line">
            <a:avLst/>
          </a:prstGeom>
          <a:noFill/>
          <a:ln w="9525">
            <a:solidFill>
              <a:srgbClr val="D8E4E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521208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6A3B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519379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463040" y="5157216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写作 · 三段式模板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480560" y="5157216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开头总起一句 + 中间细节两三句 + 结尾愿望一句；背熟万能句，考场先搭框架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548640" y="5943600"/>
            <a:ext cx="11091672" cy="566928"/>
          </a:xfrm>
          <a:prstGeom prst="roundRect">
            <a:avLst>
              <a:gd name="adj" fmla="val 14516"/>
            </a:avLst>
          </a:prstGeom>
          <a:solidFill>
            <a:srgbClr val="EAF4F2"/>
          </a:solidFill>
          <a:ln/>
        </p:spPr>
      </p:sp>
      <p:sp>
        <p:nvSpPr>
          <p:cNvPr id="24" name="Text 22"/>
          <p:cNvSpPr/>
          <p:nvPr/>
        </p:nvSpPr>
        <p:spPr>
          <a:xfrm>
            <a:off x="914400" y="5943600"/>
            <a:ext cx="1036015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配套习惯：错题本三栏法（原题 / 错因 / 正确答案），考前只复习错题本，性价比最高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HOME · 方便课后复习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 15 分钟，复习不增加负担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608076" y="1691640"/>
            <a:ext cx="3200400" cy="2011680"/>
          </a:xfrm>
          <a:prstGeom prst="roundRect">
            <a:avLst>
              <a:gd name="adj" fmla="val 4091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82396" y="18928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5分钟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82396" y="240487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学新词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2396" y="283464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词卡 + 五感记忆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每次只学 5–8 个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899916" y="2697480"/>
            <a:ext cx="502920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4494276" y="1691640"/>
            <a:ext cx="3200400" cy="2011680"/>
          </a:xfrm>
          <a:prstGeom prst="roundRect">
            <a:avLst>
              <a:gd name="adj" fmla="val 4091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768596" y="18928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5分钟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768596" y="240487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复习旧词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768596" y="283464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按复习计划表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完成当日轮次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786116" y="2697480"/>
            <a:ext cx="502920" cy="0"/>
          </a:xfrm>
          <a:prstGeom prst="line">
            <a:avLst/>
          </a:prstGeom>
          <a:noFill/>
          <a:ln w="28575">
            <a:solidFill>
              <a:srgbClr val="15857A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380476" y="1691640"/>
            <a:ext cx="3200400" cy="2011680"/>
          </a:xfrm>
          <a:prstGeom prst="roundRect">
            <a:avLst>
              <a:gd name="adj" fmla="val 4091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54796" y="1892808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5分钟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654796" y="2404872"/>
            <a:ext cx="2651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口语跟读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654796" y="283464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跟原音读句型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睡前说三句话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配套工具：《艾宾浩斯单词复习计划表》Excel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8640" y="4663440"/>
            <a:ext cx="2606040" cy="1051560"/>
          </a:xfrm>
          <a:prstGeom prst="roundRect">
            <a:avLst>
              <a:gd name="adj" fmla="val 7826"/>
            </a:avLst>
          </a:prstGeom>
          <a:solidFill>
            <a:srgbClr val="EAF4F2"/>
          </a:solidFill>
          <a:ln/>
        </p:spPr>
      </p:sp>
      <p:sp>
        <p:nvSpPr>
          <p:cNvPr id="20" name="Text 18"/>
          <p:cNvSpPr/>
          <p:nvPr/>
        </p:nvSpPr>
        <p:spPr>
          <a:xfrm>
            <a:off x="777240" y="4773168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词汇300词+单词本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7724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复习日期自动生成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383280" y="4663440"/>
            <a:ext cx="2606040" cy="1051560"/>
          </a:xfrm>
          <a:prstGeom prst="roundRect">
            <a:avLst>
              <a:gd name="adj" fmla="val 7826"/>
            </a:avLst>
          </a:prstGeom>
          <a:solidFill>
            <a:srgbClr val="EAF4F2"/>
          </a:solidFill>
          <a:ln/>
        </p:spPr>
      </p:sp>
      <p:sp>
        <p:nvSpPr>
          <p:cNvPr id="23" name="Text 21"/>
          <p:cNvSpPr/>
          <p:nvPr/>
        </p:nvSpPr>
        <p:spPr>
          <a:xfrm>
            <a:off x="3611880" y="4773168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复习计划+每日打卡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61188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90天排程·集星星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217920" y="4663440"/>
            <a:ext cx="2606040" cy="1051560"/>
          </a:xfrm>
          <a:prstGeom prst="roundRect">
            <a:avLst>
              <a:gd name="adj" fmla="val 7826"/>
            </a:avLst>
          </a:prstGeom>
          <a:solidFill>
            <a:srgbClr val="EAF4F2"/>
          </a:solidFill>
          <a:ln/>
        </p:spPr>
      </p:sp>
      <p:sp>
        <p:nvSpPr>
          <p:cNvPr id="26" name="Text 24"/>
          <p:cNvSpPr/>
          <p:nvPr/>
        </p:nvSpPr>
        <p:spPr>
          <a:xfrm>
            <a:off x="6446520" y="4773168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学习看板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4652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掌握率·趋势自动统计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9052560" y="4663440"/>
            <a:ext cx="2606040" cy="1051560"/>
          </a:xfrm>
          <a:prstGeom prst="roundRect">
            <a:avLst>
              <a:gd name="adj" fmla="val 7826"/>
            </a:avLst>
          </a:prstGeom>
          <a:solidFill>
            <a:srgbClr val="EAF4F2"/>
          </a:solidFill>
          <a:ln/>
        </p:spPr>
      </p:sp>
      <p:sp>
        <p:nvSpPr>
          <p:cNvPr id="29" name="Text 27"/>
          <p:cNvSpPr/>
          <p:nvPr/>
        </p:nvSpPr>
        <p:spPr>
          <a:xfrm>
            <a:off x="9281160" y="4773168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配套音频包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281160" y="5138928"/>
            <a:ext cx="2148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跟读·听写·剧本全都有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548640" y="603504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家长只需每周日录入下周新词、每天按表陪伴打卡——固定时间、只鼓励不批评、让孩子当小老师。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 · 效果看得见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评估与激励：让每一次进步都被看见</a:t>
            </a:r>
            <a:endParaRPr lang="en-US" sz="31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1783080"/>
          </a:xfrm>
          <a:prstGeom prst="roundRect">
            <a:avLst>
              <a:gd name="adj" fmla="val 4615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92024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周周有小测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每周五：10 个单词听写 + 3 个句子造句，成绩记入周测表，正确率自动统计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309360" y="1691640"/>
            <a:ext cx="5440680" cy="1783080"/>
          </a:xfrm>
          <a:prstGeom prst="roundRect">
            <a:avLst>
              <a:gd name="adj" fmla="val 4615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629400" y="192024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月月有展示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629400" y="237744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每月末口语展示：孩子完成一段英文情景对话，录音存入“口语相册”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794760"/>
            <a:ext cx="5440680" cy="1783080"/>
          </a:xfrm>
          <a:prstGeom prst="roundRect">
            <a:avLst>
              <a:gd name="adj" fmla="val 4615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68680" y="402336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期初期末对比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68680" y="44805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开课与结课各一次综合测评，词汇、听写、阅读、写作成绩对比看进步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09360" y="3794760"/>
            <a:ext cx="5440680" cy="1783080"/>
          </a:xfrm>
          <a:prstGeom prst="roundRect">
            <a:avLst>
              <a:gd name="adj" fmla="val 4615"/>
            </a:avLst>
          </a:prstGeom>
          <a:solidFill>
            <a:srgbClr val="F4FAF9"/>
          </a:solidFill>
          <a:ln/>
          <a:effectLst>
            <a:outerShdw sx="100000" sy="100000" kx="0" ky="0" algn="bl" rotWithShape="0" blurRad="88900" dist="25400" dir="5400000">
              <a:srgbClr val="1A2E2B">
                <a:alpha val="14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629400" y="4023360"/>
            <a:ext cx="4800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星星积分制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29400" y="44805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2E3A3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听写满分、每日打卡、课堂开口都可得星；10 颗星兑换一次小奖励，绝不与他人比较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59893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徽章体系：拼读小达人 · 单词王 · 口语之星 · 坚持之星（连续打卡 30 天）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11274552" y="63825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C7A7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54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1887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417320" y="11887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1417320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585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286000" y="11887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FF6A3B"/>
          </a:solidFill>
          <a:ln/>
        </p:spPr>
      </p:sp>
      <p:sp>
        <p:nvSpPr>
          <p:cNvPr id="7" name="Text 5"/>
          <p:cNvSpPr/>
          <p:nvPr/>
        </p:nvSpPr>
        <p:spPr>
          <a:xfrm>
            <a:off x="2286000" y="11704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48640" y="251460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让孩子爱上英语，从方法开始。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548640" y="352044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E6E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好方法 × 好习惯 × 每天一小步 = 看得见的进步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48640" y="4526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6A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配套资料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937760"/>
            <a:ext cx="8778240" cy="4572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93776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《小学生英语提升课程方案》— 12周课程全文与示例教案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5504688"/>
            <a:ext cx="8778240" cy="457200"/>
          </a:xfrm>
          <a:prstGeom prst="roundRect">
            <a:avLst>
              <a:gd name="adj" fmla="val 20000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5504688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《艾宾浩斯单词复习计划表》— 单词本 · 复习计划 · 打卡 · 周测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48640" y="6263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9DBFB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THANK YOU · 谢谢观看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小学生英语提升课程介绍</dc:title>
  <dc:subject>PptxGenJS Presentation</dc:subject>
  <dc:creator>English Course Designer</dc:creator>
  <cp:lastModifiedBy>English Course Designer</cp:lastModifiedBy>
  <cp:revision>1</cp:revision>
  <dcterms:created xsi:type="dcterms:W3CDTF">2026-11-07T03:16:04Z</dcterms:created>
  <dcterms:modified xsi:type="dcterms:W3CDTF">2026-11-07T03:16:04Z</dcterms:modified>
</cp:coreProperties>
</file>